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309" r:id="rId3"/>
    <p:sldId id="310" r:id="rId4"/>
    <p:sldId id="270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1" r:id="rId13"/>
    <p:sldId id="319" r:id="rId14"/>
    <p:sldId id="30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olina Martinelli Massaro" initials="CMM" lastIdx="1" clrIdx="0">
    <p:extLst>
      <p:ext uri="{19B8F6BF-5375-455C-9EA6-DF929625EA0E}">
        <p15:presenceInfo xmlns:p15="http://schemas.microsoft.com/office/powerpoint/2012/main" userId="381c8dcb640dee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29T01:16:42.837" idx="1">
    <p:pos x="1392" y="1872"/>
    <p:text>não fica melhor se excluir o "que executa"?</p:text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100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78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9381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018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89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734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001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35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073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77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3778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68125-6261-4791-9FEC-B9BAACC44C11}" type="datetimeFigureOut">
              <a:rPr lang="pt-BR" smtClean="0"/>
              <a:t>03/06/2020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0783D-F53E-464F-AA42-67CF4E0840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82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avio&#10;&#10;Descrição gerada automaticamente">
            <a:extLst>
              <a:ext uri="{FF2B5EF4-FFF2-40B4-BE49-F238E27FC236}">
                <a16:creationId xmlns:a16="http://schemas.microsoft.com/office/drawing/2014/main" id="{186C2711-431D-40BE-B7AF-044F2C2C2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9144000" cy="68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7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E2105290-41A4-4554-A1DA-6E7ACEC18693}"/>
              </a:ext>
            </a:extLst>
          </p:cNvPr>
          <p:cNvSpPr/>
          <p:nvPr/>
        </p:nvSpPr>
        <p:spPr>
          <a:xfrm>
            <a:off x="455900" y="1298576"/>
            <a:ext cx="30297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Plataformas </a:t>
            </a:r>
            <a:r>
              <a:rPr lang="pt-BR" sz="2800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IoT</a:t>
            </a:r>
            <a:endParaRPr lang="pt-BR" sz="2800" dirty="0">
              <a:solidFill>
                <a:schemeClr val="accent5">
                  <a:lumMod val="75000"/>
                </a:schemeClr>
              </a:solidFill>
              <a:latin typeface="Museo Slab 700" panose="02000000000000000000" pitchFamily="50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3EC3B1E-1778-4CDC-8D65-663159B8A094}"/>
              </a:ext>
            </a:extLst>
          </p:cNvPr>
          <p:cNvSpPr/>
          <p:nvPr/>
        </p:nvSpPr>
        <p:spPr>
          <a:xfrm>
            <a:off x="455901" y="1945229"/>
            <a:ext cx="51687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Plataformas </a:t>
            </a:r>
            <a:r>
              <a:rPr lang="pt-BR" sz="1600" dirty="0" err="1">
                <a:latin typeface="Museo Slab 300" panose="02000000000000000000" pitchFamily="50" charset="0"/>
              </a:rPr>
              <a:t>IoT</a:t>
            </a:r>
            <a:r>
              <a:rPr lang="pt-BR" sz="1600" dirty="0">
                <a:latin typeface="Museo Slab 300" panose="02000000000000000000" pitchFamily="50" charset="0"/>
              </a:rPr>
              <a:t> são um conjunto de componentes de software que juntos fornecem inteligência para o ecossistema de Internet das coisas.</a:t>
            </a:r>
          </a:p>
          <a:p>
            <a:r>
              <a:rPr lang="pt-BR" sz="1600" dirty="0">
                <a:latin typeface="Museo Slab 300" panose="02000000000000000000" pitchFamily="50" charset="0"/>
              </a:rPr>
              <a:t>Esses sistemas ficam em nuvem e podem ser acessados e integrados com qualquer outro sistema no mundo, fornecendo dados para uma aplicação final.</a:t>
            </a:r>
          </a:p>
        </p:txBody>
      </p:sp>
      <p:pic>
        <p:nvPicPr>
          <p:cNvPr id="7" name="Imagem 6" descr="Uma imagem contendo relógio&#10;&#10;Descrição gerada automaticamente">
            <a:extLst>
              <a:ext uri="{FF2B5EF4-FFF2-40B4-BE49-F238E27FC236}">
                <a16:creationId xmlns:a16="http://schemas.microsoft.com/office/drawing/2014/main" id="{7BBD1FDD-B9CF-4055-B4B9-7682D4A13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9" y="4081912"/>
            <a:ext cx="4800570" cy="208596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m 8" descr="Uma imagem contendo lado, estacionamento, estacionado, cd&#10;&#10;Descrição gerada automaticamente">
            <a:extLst>
              <a:ext uri="{FF2B5EF4-FFF2-40B4-BE49-F238E27FC236}">
                <a16:creationId xmlns:a16="http://schemas.microsoft.com/office/drawing/2014/main" id="{182FAB10-2C1F-4E73-A6F2-91687438D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14" y="2030289"/>
            <a:ext cx="3201966" cy="309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AEE16B9-B049-4A3D-9B38-84CFB5DABE24}"/>
              </a:ext>
            </a:extLst>
          </p:cNvPr>
          <p:cNvSpPr/>
          <p:nvPr/>
        </p:nvSpPr>
        <p:spPr>
          <a:xfrm>
            <a:off x="455900" y="1298576"/>
            <a:ext cx="16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Big Data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8E0088C-5C94-4369-A9DB-BBCCFC9565C4}"/>
              </a:ext>
            </a:extLst>
          </p:cNvPr>
          <p:cNvSpPr/>
          <p:nvPr/>
        </p:nvSpPr>
        <p:spPr>
          <a:xfrm>
            <a:off x="449025" y="1919775"/>
            <a:ext cx="41229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Big Data é a área do conhecimento que estuda como tratar, analisar e obter informações a partir de conjuntos de dados grandes demais para serem analisados por sistemas tradicionais.</a:t>
            </a:r>
          </a:p>
        </p:txBody>
      </p:sp>
      <p:pic>
        <p:nvPicPr>
          <p:cNvPr id="8" name="Imagem 7" descr="Uma imagem contendo brinquedo, lego&#10;&#10;Descrição gerada automaticamente">
            <a:extLst>
              <a:ext uri="{FF2B5EF4-FFF2-40B4-BE49-F238E27FC236}">
                <a16:creationId xmlns:a16="http://schemas.microsoft.com/office/drawing/2014/main" id="{713936A6-799D-457F-9B70-2C2E1B7D6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718" y="2023063"/>
            <a:ext cx="3720457" cy="34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D684CC37-C3C4-4ADB-AFFF-09E8DB88E7F9}"/>
              </a:ext>
            </a:extLst>
          </p:cNvPr>
          <p:cNvSpPr/>
          <p:nvPr/>
        </p:nvSpPr>
        <p:spPr>
          <a:xfrm>
            <a:off x="455900" y="1298576"/>
            <a:ext cx="4694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Aprendizado Automático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3208A8-8748-4AB8-956C-872FDFA4D7B0}"/>
              </a:ext>
            </a:extLst>
          </p:cNvPr>
          <p:cNvSpPr/>
          <p:nvPr/>
        </p:nvSpPr>
        <p:spPr>
          <a:xfrm>
            <a:off x="449025" y="1919774"/>
            <a:ext cx="397412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Aprendizado automático (ou aprendizagem automática, aprendizado de máquina ou ainda aprendizagem de máquina) é um subcampo da engenharia e da ciência da computação que evoluiu do estudo de reconhecimento de padrões e da teoria do aprendizado computacional em inteligência artificial.</a:t>
            </a:r>
          </a:p>
        </p:txBody>
      </p:sp>
      <p:pic>
        <p:nvPicPr>
          <p:cNvPr id="5" name="Imagem 4" descr="Uma imagem contendo noite, objeto, luz, brilhante&#10;&#10;Descrição gerada automaticamente">
            <a:extLst>
              <a:ext uri="{FF2B5EF4-FFF2-40B4-BE49-F238E27FC236}">
                <a16:creationId xmlns:a16="http://schemas.microsoft.com/office/drawing/2014/main" id="{78D41F5F-D3EF-42D7-9E09-A63A88562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060" y="2017826"/>
            <a:ext cx="3764078" cy="282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6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048B235-B571-429B-9ECC-56FDABBCEE8E}"/>
              </a:ext>
            </a:extLst>
          </p:cNvPr>
          <p:cNvSpPr/>
          <p:nvPr/>
        </p:nvSpPr>
        <p:spPr>
          <a:xfrm>
            <a:off x="455900" y="1298576"/>
            <a:ext cx="40338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Inteligência Artificial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3F29A5F-1A76-40C5-8507-19B045B878D3}"/>
              </a:ext>
            </a:extLst>
          </p:cNvPr>
          <p:cNvSpPr/>
          <p:nvPr/>
        </p:nvSpPr>
        <p:spPr>
          <a:xfrm>
            <a:off x="449025" y="1919774"/>
            <a:ext cx="456954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Inteligência artificial (artificial </a:t>
            </a:r>
            <a:r>
              <a:rPr lang="pt-BR" sz="1600" dirty="0" err="1">
                <a:latin typeface="Museo Slab 300" panose="02000000000000000000" pitchFamily="50" charset="0"/>
              </a:rPr>
              <a:t>intelligence</a:t>
            </a:r>
            <a:r>
              <a:rPr lang="pt-BR" sz="1600" dirty="0">
                <a:latin typeface="Museo Slab 300" panose="02000000000000000000" pitchFamily="50" charset="0"/>
              </a:rPr>
              <a:t> - A.I., em inglês) é um ramo de pesquisa da ciência da computação que se ocupa em desenvolver mecanismos e dispositivos tecnológicos que possam simular o raciocínio humano, ou seja, a inteligência que é característica dos seres humanos.</a:t>
            </a:r>
          </a:p>
        </p:txBody>
      </p:sp>
      <p:pic>
        <p:nvPicPr>
          <p:cNvPr id="4" name="Imagem 3" descr="Uma imagem contendo televisão, luz, vivendo, quarto&#10;&#10;Descrição gerada automaticamente">
            <a:extLst>
              <a:ext uri="{FF2B5EF4-FFF2-40B4-BE49-F238E27FC236}">
                <a16:creationId xmlns:a16="http://schemas.microsoft.com/office/drawing/2014/main" id="{2A5F36BE-BF64-45A3-AD0F-0B47DD07A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34" y="1984180"/>
            <a:ext cx="3699273" cy="277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7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jogo de vídeo game&#10;&#10;Descrição gerada automaticamente">
            <a:extLst>
              <a:ext uri="{FF2B5EF4-FFF2-40B4-BE49-F238E27FC236}">
                <a16:creationId xmlns:a16="http://schemas.microsoft.com/office/drawing/2014/main" id="{9C05AA32-D8D9-4DDD-A093-2BD91AAF6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"/>
            <a:ext cx="9144000" cy="684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43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DB17C52-DE18-4854-8AB2-3AE8A4C7C082}"/>
              </a:ext>
            </a:extLst>
          </p:cNvPr>
          <p:cNvSpPr/>
          <p:nvPr/>
        </p:nvSpPr>
        <p:spPr>
          <a:xfrm>
            <a:off x="455900" y="1298576"/>
            <a:ext cx="4536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Noções de Programação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284E21C-A942-4AB5-812A-A7D269282CEC}"/>
              </a:ext>
            </a:extLst>
          </p:cNvPr>
          <p:cNvSpPr/>
          <p:nvPr/>
        </p:nvSpPr>
        <p:spPr>
          <a:xfrm>
            <a:off x="449024" y="1919774"/>
            <a:ext cx="4335627" cy="2290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Programação é o processo de escrita, teste e manutenção de um programa de computador. O programa é escrito em uma linguagem de programação, embora seja possível, com alguma dificuldade, escrevê-lo diretamente em linguagem de máquina. Diferentes partes de um programa podem ser escritas em diferentes linguagens.</a:t>
            </a:r>
            <a:endParaRPr lang="pt-BR" dirty="0">
              <a:latin typeface="Museo Slab 300" panose="02000000000000000000" pitchFamily="50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80116D-CD89-4473-B43D-A46139EFE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218" y="1919773"/>
            <a:ext cx="3104707" cy="43559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8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87DF71F4-00E0-4B52-98A4-86D21D52EDB6}"/>
              </a:ext>
            </a:extLst>
          </p:cNvPr>
          <p:cNvSpPr/>
          <p:nvPr/>
        </p:nvSpPr>
        <p:spPr>
          <a:xfrm>
            <a:off x="455900" y="1298576"/>
            <a:ext cx="4536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Noções de Programação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E46B144-A30A-4B6E-9061-B4E06502D4BD}"/>
              </a:ext>
            </a:extLst>
          </p:cNvPr>
          <p:cNvSpPr/>
          <p:nvPr/>
        </p:nvSpPr>
        <p:spPr>
          <a:xfrm>
            <a:off x="449025" y="1919775"/>
            <a:ext cx="438878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Um algoritmo é uma sequência lógica finita de passos para realizar uma tarefa ou resolver um problema. Em nosso dia a dia utilizamos algoritmos para realizar nossas atividades, definindo a sequência de atividades que devemos fazer para atingir um objetivo. Um exemplo simples é uma receita de bolo.</a:t>
            </a:r>
            <a:endParaRPr lang="pt-BR" dirty="0">
              <a:latin typeface="Museo Slab 300" panose="02000000000000000000" pitchFamily="50" charset="0"/>
            </a:endParaRPr>
          </a:p>
        </p:txBody>
      </p:sp>
      <p:pic>
        <p:nvPicPr>
          <p:cNvPr id="3" name="Imagem 2" descr="Uma imagem contendo monitor, cidade&#10;&#10;Descrição gerada automaticamente">
            <a:extLst>
              <a:ext uri="{FF2B5EF4-FFF2-40B4-BE49-F238E27FC236}">
                <a16:creationId xmlns:a16="http://schemas.microsoft.com/office/drawing/2014/main" id="{751BDBC9-7B0C-4041-B9A0-DE6341E8A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719" y="1467293"/>
            <a:ext cx="3302701" cy="48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4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3A6F1219-7D00-48E6-9458-7061B04C308A}"/>
              </a:ext>
            </a:extLst>
          </p:cNvPr>
          <p:cNvSpPr/>
          <p:nvPr/>
        </p:nvSpPr>
        <p:spPr>
          <a:xfrm>
            <a:off x="455900" y="1298576"/>
            <a:ext cx="53287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Linguagens de Programação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2CFA5A8-7E7D-48D4-9C87-4C93C8852A7D}"/>
              </a:ext>
            </a:extLst>
          </p:cNvPr>
          <p:cNvSpPr/>
          <p:nvPr/>
        </p:nvSpPr>
        <p:spPr>
          <a:xfrm>
            <a:off x="449025" y="1919775"/>
            <a:ext cx="2868334" cy="2638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>
                <a:latin typeface="Museo Slab 700" panose="02000000000000000000" pitchFamily="50" charset="0"/>
              </a:rPr>
              <a:t>1 – </a:t>
            </a:r>
            <a:r>
              <a:rPr lang="pt-BR" sz="1600" dirty="0" err="1">
                <a:latin typeface="Museo Slab 700" panose="02000000000000000000" pitchFamily="50" charset="0"/>
              </a:rPr>
              <a:t>JavaScript</a:t>
            </a:r>
            <a:r>
              <a:rPr lang="pt-BR" sz="1600" dirty="0">
                <a:latin typeface="Museo Slab 700" panose="02000000000000000000" pitchFamily="50" charset="0"/>
              </a:rPr>
              <a:t> ou JS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Museo Slab 700" panose="02000000000000000000" pitchFamily="50" charset="0"/>
              </a:rPr>
              <a:t>2 – Java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Museo Slab 700" panose="02000000000000000000" pitchFamily="50" charset="0"/>
              </a:rPr>
              <a:t>3 – Python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Museo Slab 700" panose="02000000000000000000" pitchFamily="50" charset="0"/>
              </a:rPr>
              <a:t>4 – C#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Museo Slab 700" panose="02000000000000000000" pitchFamily="50" charset="0"/>
              </a:rPr>
              <a:t>5 – C++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Museo Slab 700" panose="02000000000000000000" pitchFamily="50" charset="0"/>
              </a:rPr>
              <a:t>6 – C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latin typeface="Museo Slab 700" panose="02000000000000000000" pitchFamily="50" charset="0"/>
              </a:rPr>
              <a:t>7 – Node.JS</a:t>
            </a:r>
          </a:p>
        </p:txBody>
      </p:sp>
      <p:pic>
        <p:nvPicPr>
          <p:cNvPr id="8" name="Picture 2" descr="Resultado de imagem para linguagens mais utilizadas">
            <a:extLst>
              <a:ext uri="{FF2B5EF4-FFF2-40B4-BE49-F238E27FC236}">
                <a16:creationId xmlns:a16="http://schemas.microsoft.com/office/drawing/2014/main" id="{C3969C4C-A035-4E90-8EB1-B0F14CC460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3" t="1808" r="3132" b="3667"/>
          <a:stretch/>
        </p:blipFill>
        <p:spPr bwMode="auto">
          <a:xfrm>
            <a:off x="3120251" y="2082294"/>
            <a:ext cx="5422604" cy="330672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15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5FCD1D4-66D0-489D-866E-C3C183112CE9}"/>
              </a:ext>
            </a:extLst>
          </p:cNvPr>
          <p:cNvSpPr/>
          <p:nvPr/>
        </p:nvSpPr>
        <p:spPr>
          <a:xfrm>
            <a:off x="455900" y="1298576"/>
            <a:ext cx="49553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Ambiente de Programação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A587D87-85F2-4258-9ECC-3418DEC72E47}"/>
              </a:ext>
            </a:extLst>
          </p:cNvPr>
          <p:cNvSpPr/>
          <p:nvPr/>
        </p:nvSpPr>
        <p:spPr>
          <a:xfrm>
            <a:off x="449025" y="1919775"/>
            <a:ext cx="73659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IDE, do inglês </a:t>
            </a:r>
            <a:r>
              <a:rPr lang="pt-BR" sz="1600" dirty="0" err="1">
                <a:latin typeface="Museo Slab 300" panose="02000000000000000000" pitchFamily="50" charset="0"/>
              </a:rPr>
              <a:t>Integrated</a:t>
            </a:r>
            <a:r>
              <a:rPr lang="pt-BR" sz="1600" dirty="0">
                <a:latin typeface="Museo Slab 300" panose="02000000000000000000" pitchFamily="50" charset="0"/>
              </a:rPr>
              <a:t> </a:t>
            </a:r>
            <a:r>
              <a:rPr lang="pt-BR" sz="1600" dirty="0" err="1">
                <a:latin typeface="Museo Slab 300" panose="02000000000000000000" pitchFamily="50" charset="0"/>
              </a:rPr>
              <a:t>Development</a:t>
            </a:r>
            <a:r>
              <a:rPr lang="pt-BR" sz="1600" dirty="0">
                <a:latin typeface="Museo Slab 300" panose="02000000000000000000" pitchFamily="50" charset="0"/>
              </a:rPr>
              <a:t> </a:t>
            </a:r>
            <a:r>
              <a:rPr lang="pt-BR" sz="1600" dirty="0" err="1">
                <a:latin typeface="Museo Slab 300" panose="02000000000000000000" pitchFamily="50" charset="0"/>
              </a:rPr>
              <a:t>Environment</a:t>
            </a:r>
            <a:r>
              <a:rPr lang="pt-BR" sz="1600" dirty="0">
                <a:latin typeface="Museo Slab 300" panose="02000000000000000000" pitchFamily="50" charset="0"/>
              </a:rPr>
              <a:t> ou Ambiente de Desenvolvimento Integrado, é um programa de computador que reúne características e ferramentas de apoio ao desenvolvimento de software com o objetivo de agilizar esse processo.</a:t>
            </a:r>
            <a:endParaRPr lang="pt-BR" b="1" dirty="0">
              <a:latin typeface="Museo Slab 300" panose="02000000000000000000" pitchFamily="50" charset="0"/>
            </a:endParaRPr>
          </a:p>
        </p:txBody>
      </p:sp>
      <p:pic>
        <p:nvPicPr>
          <p:cNvPr id="6" name="Picture 2" descr="Resultado de imagem para netbeans">
            <a:extLst>
              <a:ext uri="{FF2B5EF4-FFF2-40B4-BE49-F238E27FC236}">
                <a16:creationId xmlns:a16="http://schemas.microsoft.com/office/drawing/2014/main" id="{590680E7-B276-480F-B789-C5CE5FFEB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8" y="3251866"/>
            <a:ext cx="3973821" cy="246445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esultado de imagem para netbeans">
            <a:extLst>
              <a:ext uri="{FF2B5EF4-FFF2-40B4-BE49-F238E27FC236}">
                <a16:creationId xmlns:a16="http://schemas.microsoft.com/office/drawing/2014/main" id="{2800EBB4-ADEE-4DCD-9F51-AE20CD83C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440" y="3248094"/>
            <a:ext cx="3928018" cy="246822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8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501AD42-D178-4E50-9D45-C5BC2A1C2C0B}"/>
              </a:ext>
            </a:extLst>
          </p:cNvPr>
          <p:cNvSpPr/>
          <p:nvPr/>
        </p:nvSpPr>
        <p:spPr>
          <a:xfrm>
            <a:off x="455900" y="1298576"/>
            <a:ext cx="3900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Software Embarcado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056A9D5-1E36-4E59-923B-3B081D366D9D}"/>
              </a:ext>
            </a:extLst>
          </p:cNvPr>
          <p:cNvSpPr/>
          <p:nvPr/>
        </p:nvSpPr>
        <p:spPr>
          <a:xfrm>
            <a:off x="449026" y="1919774"/>
            <a:ext cx="3474388" cy="2120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Software embarcado é escrito para controlar máquinas ou dispositivos que não são geralmente considerados computadores. É, normalmente, específico para um determinado hardware que executa que tem tempo e restrições de memória.</a:t>
            </a:r>
            <a:endParaRPr lang="pt-BR" b="1" dirty="0">
              <a:latin typeface="Museo Slab 300" panose="02000000000000000000" pitchFamily="50" charset="0"/>
            </a:endParaRPr>
          </a:p>
        </p:txBody>
      </p:sp>
      <p:pic>
        <p:nvPicPr>
          <p:cNvPr id="6" name="Picture 2" descr="Resultado de imagem para software embarcado">
            <a:extLst>
              <a:ext uri="{FF2B5EF4-FFF2-40B4-BE49-F238E27FC236}">
                <a16:creationId xmlns:a16="http://schemas.microsoft.com/office/drawing/2014/main" id="{ADC9DA66-D4E5-4676-AC87-B25D38AB1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406" y="2014763"/>
            <a:ext cx="4439182" cy="3236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40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6B4D710-4753-41F5-A96E-724F26BE5944}"/>
              </a:ext>
            </a:extLst>
          </p:cNvPr>
          <p:cNvSpPr/>
          <p:nvPr/>
        </p:nvSpPr>
        <p:spPr>
          <a:xfrm>
            <a:off x="455900" y="1298576"/>
            <a:ext cx="32285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Edge </a:t>
            </a:r>
            <a:r>
              <a:rPr lang="pt-BR" sz="2800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Computing</a:t>
            </a:r>
            <a:endParaRPr lang="pt-BR" sz="2800" dirty="0">
              <a:solidFill>
                <a:schemeClr val="accent5">
                  <a:lumMod val="75000"/>
                </a:schemeClr>
              </a:solidFill>
              <a:latin typeface="Museo Slab 700" panose="02000000000000000000" pitchFamily="50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92E27E9-A544-4AE0-8409-482B144B4AB9}"/>
              </a:ext>
            </a:extLst>
          </p:cNvPr>
          <p:cNvSpPr/>
          <p:nvPr/>
        </p:nvSpPr>
        <p:spPr>
          <a:xfrm>
            <a:off x="449024" y="1919773"/>
            <a:ext cx="333616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A computação em borda é um paradigma de computação distribuída que aproxima a computação e o armazenamento de dados do local onde é necessário, para melhorar os tempos de resposta e economizar largura de banda.</a:t>
            </a:r>
            <a:endParaRPr lang="pt-BR" b="1" dirty="0">
              <a:latin typeface="Museo Slab 300" panose="02000000000000000000" pitchFamily="50" charset="0"/>
            </a:endParaRPr>
          </a:p>
        </p:txBody>
      </p:sp>
      <p:pic>
        <p:nvPicPr>
          <p:cNvPr id="3" name="Imagem 2" descr="Uma imagem contendo eletrônico, cd, circuito&#10;&#10;Descrição gerada automaticamente">
            <a:extLst>
              <a:ext uri="{FF2B5EF4-FFF2-40B4-BE49-F238E27FC236}">
                <a16:creationId xmlns:a16="http://schemas.microsoft.com/office/drawing/2014/main" id="{A4A9A0A0-0AFE-412D-8912-8DEBE00E8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781" y="1994031"/>
            <a:ext cx="4944140" cy="29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64837B52-E2F6-4D82-8264-8D495827B1AC}"/>
              </a:ext>
            </a:extLst>
          </p:cNvPr>
          <p:cNvSpPr/>
          <p:nvPr/>
        </p:nvSpPr>
        <p:spPr>
          <a:xfrm>
            <a:off x="455900" y="1298576"/>
            <a:ext cx="3419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Cloud </a:t>
            </a:r>
            <a:r>
              <a:rPr lang="pt-BR" sz="2800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Computing</a:t>
            </a:r>
            <a:endParaRPr lang="pt-BR" sz="2800" dirty="0">
              <a:solidFill>
                <a:schemeClr val="accent5">
                  <a:lumMod val="75000"/>
                </a:schemeClr>
              </a:solidFill>
              <a:latin typeface="Museo Slab 700" panose="02000000000000000000" pitchFamily="50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3E18F4B-F227-4316-94EA-A9E280979F78}"/>
              </a:ext>
            </a:extLst>
          </p:cNvPr>
          <p:cNvSpPr/>
          <p:nvPr/>
        </p:nvSpPr>
        <p:spPr>
          <a:xfrm>
            <a:off x="449024" y="1919775"/>
            <a:ext cx="42824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Computação em nuvem é a disponibilidade sob demanda de recursos do sistema de computador, especialmente armazenamento de dados e capacidade de computação, sem o gerenciamento ativo direto do usuário. O termo comumente é usado para descrever centros de dados disponíveis para muitos usuários pela Internet, que pode ser público ou privado.</a:t>
            </a:r>
            <a:endParaRPr lang="pt-BR" b="1" dirty="0">
              <a:latin typeface="Museo Slab 300" panose="02000000000000000000" pitchFamily="50" charset="0"/>
            </a:endParaRPr>
          </a:p>
        </p:txBody>
      </p:sp>
      <p:pic>
        <p:nvPicPr>
          <p:cNvPr id="6" name="Imagem 5" descr="Uma imagem contendo no interior, mesa, pequeno, monitor&#10;&#10;Descrição gerada automaticamente">
            <a:extLst>
              <a:ext uri="{FF2B5EF4-FFF2-40B4-BE49-F238E27FC236}">
                <a16:creationId xmlns:a16="http://schemas.microsoft.com/office/drawing/2014/main" id="{916A887B-F688-46CB-BA79-016712061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456" y="1821796"/>
            <a:ext cx="3172974" cy="3672847"/>
          </a:xfrm>
          <a:prstGeom prst="rect">
            <a:avLst/>
          </a:prstGeom>
        </p:spPr>
      </p:pic>
      <p:pic>
        <p:nvPicPr>
          <p:cNvPr id="7" name="Picture 6" descr="Resultado de imagem para aws">
            <a:extLst>
              <a:ext uri="{FF2B5EF4-FFF2-40B4-BE49-F238E27FC236}">
                <a16:creationId xmlns:a16="http://schemas.microsoft.com/office/drawing/2014/main" id="{2641A1AC-374C-4EEB-B9EF-E820D4336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534" y="5181828"/>
            <a:ext cx="1865333" cy="104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sultado de imagem para google cloud">
            <a:extLst>
              <a:ext uri="{FF2B5EF4-FFF2-40B4-BE49-F238E27FC236}">
                <a16:creationId xmlns:a16="http://schemas.microsoft.com/office/drawing/2014/main" id="{917B50C3-8C7B-46C1-8763-7A35C9818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49" y="5123800"/>
            <a:ext cx="2347974" cy="116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ultado de imagem para azure png">
            <a:extLst>
              <a:ext uri="{FF2B5EF4-FFF2-40B4-BE49-F238E27FC236}">
                <a16:creationId xmlns:a16="http://schemas.microsoft.com/office/drawing/2014/main" id="{380838A2-91A0-4762-B4A6-E2E353CCE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43" y="4986670"/>
            <a:ext cx="2014713" cy="151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29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6B3D4CC-C715-424A-95A2-72BDC2247D72}"/>
              </a:ext>
            </a:extLst>
          </p:cNvPr>
          <p:cNvSpPr/>
          <p:nvPr/>
        </p:nvSpPr>
        <p:spPr>
          <a:xfrm>
            <a:off x="455900" y="1298576"/>
            <a:ext cx="1742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dirty="0" err="1">
                <a:solidFill>
                  <a:schemeClr val="accent5">
                    <a:lumMod val="75000"/>
                  </a:schemeClr>
                </a:solidFill>
                <a:latin typeface="Museo Slab 700" panose="02000000000000000000" pitchFamily="50" charset="0"/>
                <a:ea typeface="Verdana" panose="020B0604030504040204" pitchFamily="34" charset="0"/>
                <a:cs typeface="Verdana" panose="020B0604030504040204" pitchFamily="34" charset="0"/>
              </a:rPr>
              <a:t>Blockchain</a:t>
            </a:r>
            <a:endParaRPr lang="pt-BR" sz="2800" dirty="0">
              <a:solidFill>
                <a:schemeClr val="accent5">
                  <a:lumMod val="75000"/>
                </a:schemeClr>
              </a:solidFill>
              <a:latin typeface="Museo Slab 700" panose="02000000000000000000" pitchFamily="50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F0940C9-616F-4B4B-9589-B632AC01EB04}"/>
              </a:ext>
            </a:extLst>
          </p:cNvPr>
          <p:cNvSpPr/>
          <p:nvPr/>
        </p:nvSpPr>
        <p:spPr>
          <a:xfrm>
            <a:off x="449024" y="1919775"/>
            <a:ext cx="434626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Museo Slab 300" panose="02000000000000000000" pitchFamily="50" charset="0"/>
              </a:rPr>
              <a:t>A </a:t>
            </a:r>
            <a:r>
              <a:rPr lang="pt-BR" sz="1600" dirty="0" err="1">
                <a:latin typeface="Museo Slab 300" panose="02000000000000000000" pitchFamily="50" charset="0"/>
              </a:rPr>
              <a:t>blockchain</a:t>
            </a:r>
            <a:r>
              <a:rPr lang="pt-BR" sz="1600" dirty="0">
                <a:latin typeface="Museo Slab 300" panose="02000000000000000000" pitchFamily="50" charset="0"/>
              </a:rPr>
              <a:t> é uma tecnologia de registro distribuído que visa a descentralização como medida de segurança. São bases de registros e dados distribuídos e compartilhados que têm a função de criar um índice global para todas as transações que ocorrem em um determinado mercado. </a:t>
            </a:r>
            <a:endParaRPr lang="pt-BR" b="1" dirty="0">
              <a:latin typeface="Museo Slab 300" panose="02000000000000000000" pitchFamily="50" charset="0"/>
            </a:endParaRPr>
          </a:p>
        </p:txBody>
      </p:sp>
      <p:pic>
        <p:nvPicPr>
          <p:cNvPr id="8" name="Imagem 7" descr="Uma imagem contendo lego, brinquedo&#10;&#10;Descrição gerada automaticamente">
            <a:extLst>
              <a:ext uri="{FF2B5EF4-FFF2-40B4-BE49-F238E27FC236}">
                <a16:creationId xmlns:a16="http://schemas.microsoft.com/office/drawing/2014/main" id="{FFC7AAC1-BA85-4949-8AC7-750751761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93" y="1951660"/>
            <a:ext cx="4476307" cy="381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9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1395</TotalTime>
  <Words>541</Words>
  <Application>Microsoft Office PowerPoint</Application>
  <PresentationFormat>Apresentação na tela (4:3)</PresentationFormat>
  <Paragraphs>31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Xandon</dc:creator>
  <cp:lastModifiedBy>Carolina Martinelli Massaro</cp:lastModifiedBy>
  <cp:revision>116</cp:revision>
  <dcterms:created xsi:type="dcterms:W3CDTF">2019-03-29T18:29:36Z</dcterms:created>
  <dcterms:modified xsi:type="dcterms:W3CDTF">2020-06-03T19:09:25Z</dcterms:modified>
</cp:coreProperties>
</file>